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503" r:id="rId3"/>
    <p:sldId id="684" r:id="rId4"/>
    <p:sldId id="685" r:id="rId5"/>
    <p:sldId id="686" r:id="rId6"/>
    <p:sldId id="687" r:id="rId7"/>
    <p:sldId id="688" r:id="rId8"/>
    <p:sldId id="689" r:id="rId9"/>
    <p:sldId id="690" r:id="rId10"/>
    <p:sldId id="691" r:id="rId11"/>
    <p:sldId id="692" r:id="rId12"/>
    <p:sldId id="693" r:id="rId13"/>
    <p:sldId id="694" r:id="rId14"/>
    <p:sldId id="695" r:id="rId15"/>
  </p:sldIdLst>
  <p:sldSz cx="9144000" cy="5143500" type="screen16x9"/>
  <p:notesSz cx="6858000" cy="9144000"/>
  <p:defaultTextStyle>
    <a:defPPr>
      <a:defRPr lang="en-US"/>
    </a:defPPr>
    <a:lvl1pPr marL="0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73C61"/>
    <a:srgbClr val="6F3D25"/>
    <a:srgbClr val="BB040D"/>
    <a:srgbClr val="FF040D"/>
    <a:srgbClr val="FF300D"/>
    <a:srgbClr val="FF482A"/>
    <a:srgbClr val="F98062"/>
    <a:srgbClr val="C90A1F"/>
    <a:srgbClr val="E50000"/>
    <a:srgbClr val="FAF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13" autoAdjust="0"/>
    <p:restoredTop sz="94621" autoAdjust="0"/>
  </p:normalViewPr>
  <p:slideViewPr>
    <p:cSldViewPr snapToGrid="0" snapToObjects="1">
      <p:cViewPr varScale="1">
        <p:scale>
          <a:sx n="140" d="100"/>
          <a:sy n="140" d="100"/>
        </p:scale>
        <p:origin x="57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-37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C9F1-0380-9C45-8535-2CB47AFBE869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50877-010D-4541-9EA7-194D04D381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9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1F703-383C-F94B-A127-2DDF5AC58AB8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5466-9DBF-A44E-93F7-914FE4DED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62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1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2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3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04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05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06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07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08" algn="l" defTabSz="45710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5466-9DBF-A44E-93F7-914FE4DED9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7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5466-9DBF-A44E-93F7-914FE4DED98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75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5466-9DBF-A44E-93F7-914FE4DED989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75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5466-9DBF-A44E-93F7-914FE4DED989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75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2305984"/>
            <a:ext cx="6400800" cy="806982"/>
          </a:xfrm>
          <a:prstGeom prst="rect">
            <a:avLst/>
          </a:prstGeom>
        </p:spPr>
        <p:txBody>
          <a:bodyPr/>
          <a:lstStyle>
            <a:lvl1pPr algn="ctr">
              <a:defRPr sz="4400">
                <a:ln w="19050" cmpd="sng">
                  <a:noFill/>
                </a:ln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71600" y="3112966"/>
            <a:ext cx="6400800" cy="1393293"/>
          </a:xfrm>
        </p:spPr>
        <p:txBody>
          <a:bodyPr/>
          <a:lstStyle>
            <a:lvl1pPr marL="0" indent="0" algn="ctr">
              <a:buNone/>
              <a:defRPr sz="4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" name="Picture 1" descr="Fundamentals of Math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4" y="696625"/>
            <a:ext cx="3770924" cy="1629040"/>
          </a:xfrm>
          <a:prstGeom prst="rect">
            <a:avLst/>
          </a:prstGeom>
        </p:spPr>
      </p:pic>
      <p:sp>
        <p:nvSpPr>
          <p:cNvPr id="5" name="TextBox 6"/>
          <p:cNvSpPr txBox="1"/>
          <p:nvPr userDrawn="1"/>
        </p:nvSpPr>
        <p:spPr>
          <a:xfrm>
            <a:off x="4994275" y="4808151"/>
            <a:ext cx="4044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01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02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03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04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05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06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07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808" algn="l" defTabSz="457101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1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Book cover image by iStock.com/</a:t>
            </a:r>
            <a:r>
              <a:rPr lang="en-US" sz="1200" kern="1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McKevin</a:t>
            </a:r>
            <a:r>
              <a:rPr lang="en-US" sz="1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Shaughnessy</a:t>
            </a:r>
          </a:p>
        </p:txBody>
      </p:sp>
    </p:spTree>
    <p:extLst>
      <p:ext uri="{BB962C8B-B14F-4D97-AF65-F5344CB8AC3E}">
        <p14:creationId xmlns:p14="http://schemas.microsoft.com/office/powerpoint/2010/main" val="42764409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4055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  <a:latin typeface="Arial"/>
                <a:cs typeface="Cambri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40557"/>
            <a:ext cx="5111750" cy="3954066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24570"/>
            <a:ext cx="3008313" cy="297005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Arial"/>
                <a:cs typeface="Cambria"/>
              </a:defRPr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446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6F3D2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72942"/>
            <a:ext cx="5486400" cy="2927509"/>
          </a:xfrm>
        </p:spPr>
        <p:txBody>
          <a:bodyPr/>
          <a:lstStyle>
            <a:lvl1pPr marL="0" indent="0">
              <a:buNone/>
              <a:defRPr sz="3200"/>
            </a:lvl1pPr>
            <a:lvl2pPr marL="457101" indent="0">
              <a:buNone/>
              <a:defRPr sz="2800"/>
            </a:lvl2pPr>
            <a:lvl3pPr marL="914202" indent="0">
              <a:buNone/>
              <a:defRPr sz="2400"/>
            </a:lvl3pPr>
            <a:lvl4pPr marL="1371303" indent="0">
              <a:buNone/>
              <a:defRPr sz="2000"/>
            </a:lvl4pPr>
            <a:lvl5pPr marL="1828404" indent="0">
              <a:buNone/>
              <a:defRPr sz="2000"/>
            </a:lvl5pPr>
            <a:lvl6pPr marL="2285505" indent="0">
              <a:buNone/>
              <a:defRPr sz="2000"/>
            </a:lvl6pPr>
            <a:lvl7pPr marL="2742606" indent="0">
              <a:buNone/>
              <a:defRPr sz="2000"/>
            </a:lvl7pPr>
            <a:lvl8pPr marL="3199707" indent="0">
              <a:buNone/>
              <a:defRPr sz="2000"/>
            </a:lvl8pPr>
            <a:lvl9pPr marL="365680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101" indent="0">
              <a:buNone/>
              <a:defRPr sz="1200"/>
            </a:lvl2pPr>
            <a:lvl3pPr marL="914202" indent="0">
              <a:buNone/>
              <a:defRPr sz="1000"/>
            </a:lvl3pPr>
            <a:lvl4pPr marL="1371303" indent="0">
              <a:buNone/>
              <a:defRPr sz="900"/>
            </a:lvl4pPr>
            <a:lvl5pPr marL="1828404" indent="0">
              <a:buNone/>
              <a:defRPr sz="900"/>
            </a:lvl5pPr>
            <a:lvl6pPr marL="2285505" indent="0">
              <a:buNone/>
              <a:defRPr sz="900"/>
            </a:lvl6pPr>
            <a:lvl7pPr marL="2742606" indent="0">
              <a:buNone/>
              <a:defRPr sz="900"/>
            </a:lvl7pPr>
            <a:lvl8pPr marL="3199707" indent="0">
              <a:buNone/>
              <a:defRPr sz="900"/>
            </a:lvl8pPr>
            <a:lvl9pPr marL="3656808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52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457200" y="677666"/>
            <a:ext cx="8229600" cy="565916"/>
          </a:xfrm>
          <a:prstGeom prst="rect">
            <a:avLst/>
          </a:prstGeom>
        </p:spPr>
        <p:txBody>
          <a:bodyPr/>
          <a:lstStyle>
            <a:lvl1pPr algn="l">
              <a:defRPr sz="2800" cap="none" baseline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This is what we are doing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975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341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14026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ulleted Li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067"/>
            <a:ext cx="8229600" cy="3341556"/>
          </a:xfrm>
        </p:spPr>
        <p:txBody>
          <a:bodyPr/>
          <a:lstStyle>
            <a:lvl2pPr>
              <a:defRPr sz="28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1"/>
                </a:solidFill>
              </a:defRPr>
            </a:lvl3pPr>
            <a:lvl4pPr>
              <a:defRPr sz="2800">
                <a:solidFill>
                  <a:schemeClr val="accent1"/>
                </a:solidFill>
              </a:defRPr>
            </a:lvl4pPr>
            <a:lvl5pPr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5168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ub-sess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86819"/>
            <a:ext cx="8229600" cy="181944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800" b="1" i="0" cap="all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4062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Heading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52909"/>
            <a:ext cx="8229600" cy="737002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="1" i="0" cap="none" baseline="0">
                <a:solidFill>
                  <a:schemeClr val="accent1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Enter Text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0" y="1390650"/>
            <a:ext cx="8229600" cy="3094038"/>
          </a:xfrm>
        </p:spPr>
        <p:txBody>
          <a:bodyPr>
            <a:normAutofit/>
          </a:bodyPr>
          <a:lstStyle>
            <a:lvl1pPr marL="344488" indent="-344488">
              <a:defRPr sz="3200">
                <a:solidFill>
                  <a:schemeClr val="tx1"/>
                </a:solidFill>
              </a:defRPr>
            </a:lvl1pPr>
            <a:lvl2pPr marL="687388" indent="-347663">
              <a:defRPr sz="2800">
                <a:solidFill>
                  <a:schemeClr val="tx1"/>
                </a:solidFill>
              </a:defRPr>
            </a:lvl2pPr>
            <a:lvl3pPr marL="1031875" indent="-344488">
              <a:defRPr sz="2800">
                <a:solidFill>
                  <a:schemeClr val="tx1"/>
                </a:solidFill>
              </a:defRPr>
            </a:lvl3pPr>
            <a:lvl4pPr marL="1374775" indent="-342900">
              <a:defRPr sz="2800">
                <a:solidFill>
                  <a:schemeClr val="tx1"/>
                </a:solidFill>
              </a:defRPr>
            </a:lvl4pPr>
            <a:lvl5pPr marL="1711325" indent="-336550">
              <a:defRPr sz="2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728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1225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53440"/>
            <a:ext cx="4040188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853440"/>
            <a:ext cx="4041775" cy="7777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1" indent="0">
              <a:buNone/>
              <a:defRPr sz="2000" b="1"/>
            </a:lvl2pPr>
            <a:lvl3pPr marL="914202" indent="0">
              <a:buNone/>
              <a:defRPr sz="1800" b="1"/>
            </a:lvl3pPr>
            <a:lvl4pPr marL="1371303" indent="0">
              <a:buNone/>
              <a:defRPr sz="1600" b="1"/>
            </a:lvl4pPr>
            <a:lvl5pPr marL="1828404" indent="0">
              <a:buNone/>
              <a:defRPr sz="1600" b="1"/>
            </a:lvl5pPr>
            <a:lvl6pPr marL="2285505" indent="0">
              <a:buNone/>
              <a:defRPr sz="1600" b="1"/>
            </a:lvl6pPr>
            <a:lvl7pPr marL="2742606" indent="0">
              <a:buNone/>
              <a:defRPr sz="1600" b="1"/>
            </a:lvl7pPr>
            <a:lvl8pPr marL="3199707" indent="0">
              <a:buNone/>
              <a:defRPr sz="1600" b="1"/>
            </a:lvl8pPr>
            <a:lvl9pPr marL="3656808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>
                <a:solidFill>
                  <a:srgbClr val="6F3D25"/>
                </a:solidFill>
              </a:defRPr>
            </a:lvl2pPr>
            <a:lvl3pPr>
              <a:defRPr sz="2400">
                <a:solidFill>
                  <a:srgbClr val="6F3D25"/>
                </a:solidFill>
              </a:defRPr>
            </a:lvl3pPr>
            <a:lvl4pPr>
              <a:defRPr sz="2400">
                <a:solidFill>
                  <a:srgbClr val="6F3D25"/>
                </a:solidFill>
              </a:defRPr>
            </a:lvl4pPr>
            <a:lvl5pPr>
              <a:defRPr sz="2400">
                <a:solidFill>
                  <a:srgbClr val="6F3D2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458308" y="64008"/>
            <a:ext cx="2549769" cy="347472"/>
          </a:xfrm>
        </p:spPr>
        <p:txBody>
          <a:bodyPr>
            <a:noAutofit/>
          </a:bodyPr>
          <a:lstStyle>
            <a:lvl1pPr marL="0" indent="0" algn="ctr">
              <a:buNone/>
              <a:defRPr sz="1600" b="1" u="none" cap="none" baseline="0">
                <a:solidFill>
                  <a:schemeClr val="bg1"/>
                </a:solidFill>
                <a:effectLst>
                  <a:outerShdw blurRad="123825" dist="50800" dir="222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Section Number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7214616" y="64008"/>
            <a:ext cx="1828800" cy="347472"/>
          </a:xfrm>
        </p:spPr>
        <p:txBody>
          <a:bodyPr>
            <a:noAutofit/>
          </a:bodyPr>
          <a:lstStyle>
            <a:lvl1pPr marL="0" indent="0" algn="r">
              <a:buNone/>
              <a:defRPr sz="1600" b="1">
                <a:solidFill>
                  <a:schemeClr val="bg1"/>
                </a:solidFill>
                <a:effectLst>
                  <a:outerShdw blurRad="247650" dist="50800" dir="2700000" algn="tl" rotWithShape="0">
                    <a:prstClr val="black"/>
                  </a:outerShdw>
                </a:effectLst>
                <a:latin typeface="+mj-lt"/>
              </a:defRPr>
            </a:lvl1pPr>
            <a:lvl2pPr marL="457101" indent="0">
              <a:buNone/>
              <a:defRPr sz="1600" b="1">
                <a:solidFill>
                  <a:schemeClr val="tx2"/>
                </a:solidFill>
                <a:latin typeface="+mj-lt"/>
              </a:defRPr>
            </a:lvl2pPr>
            <a:lvl3pPr marL="914202" indent="0">
              <a:buNone/>
              <a:defRPr sz="1600" b="1">
                <a:solidFill>
                  <a:schemeClr val="tx2"/>
                </a:solidFill>
                <a:latin typeface="+mj-lt"/>
              </a:defRPr>
            </a:lvl3pPr>
            <a:lvl4pPr marL="1371303" indent="0">
              <a:buNone/>
              <a:defRPr sz="1600" b="1">
                <a:solidFill>
                  <a:schemeClr val="tx2"/>
                </a:solidFill>
                <a:latin typeface="+mj-lt"/>
              </a:defRPr>
            </a:lvl4pPr>
            <a:lvl5pPr marL="1828404" indent="0">
              <a:buNone/>
              <a:defRPr sz="1600" b="1"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pp. 00-33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62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5" grpId="0" build="p"/>
      <p:bldP spid="6" grpI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4561"/>
            <a:ext cx="8229600" cy="3670062"/>
          </a:xfrm>
          <a:prstGeom prst="rect">
            <a:avLst/>
          </a:prstGeom>
        </p:spPr>
        <p:txBody>
          <a:bodyPr vert="horz" lIns="91420" tIns="45710" rIns="91420" bIns="4571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5" name="Picture 4" descr="FoM PPT Template1.jpg">
            <a:hlinkClick r:id="" action="ppaction://hlinkshowjump?jump=previousslide"/>
          </p:cNvPr>
          <p:cNvPicPr>
            <a:picLocks noChangeAspect="1"/>
          </p:cNvPicPr>
          <p:nvPr userDrawn="1"/>
        </p:nvPicPr>
        <p:blipFill rotWithShape="1"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0309" y="4747846"/>
            <a:ext cx="351692" cy="395654"/>
          </a:xfrm>
          <a:prstGeom prst="rect">
            <a:avLst/>
          </a:prstGeom>
        </p:spPr>
      </p:pic>
      <p:pic>
        <p:nvPicPr>
          <p:cNvPr id="6" name="Picture 5" descr="FoM PPT Template1.jpg">
            <a:hlinkClick r:id="" action="ppaction://hlinkshowjump?jump=nextslide"/>
          </p:cNvPr>
          <p:cNvPicPr>
            <a:picLocks noChangeAspect="1"/>
          </p:cNvPicPr>
          <p:nvPr userDrawn="1"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2000" y="4747846"/>
            <a:ext cx="322385" cy="395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3" r:id="rId2"/>
    <p:sldLayoutId id="2147483662" r:id="rId3"/>
    <p:sldLayoutId id="2147483661" r:id="rId4"/>
    <p:sldLayoutId id="2147483664" r:id="rId5"/>
    <p:sldLayoutId id="2147483650" r:id="rId6"/>
    <p:sldLayoutId id="2147483665" r:id="rId7"/>
    <p:sldLayoutId id="2147483652" r:id="rId8"/>
    <p:sldLayoutId id="2147483653" r:id="rId9"/>
    <p:sldLayoutId id="2147483656" r:id="rId10"/>
    <p:sldLayoutId id="214748365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101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4488" indent="-344488" algn="l" defTabSz="457101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1pPr>
      <a:lvl2pPr marL="687388" indent="-342900" algn="l" defTabSz="457101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2pPr>
      <a:lvl3pPr marL="1031875" indent="-344488" algn="l" defTabSz="457101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3pPr>
      <a:lvl4pPr marL="1374775" indent="-342900" algn="l" defTabSz="457101" rtl="0" eaLnBrk="1" latinLnBrk="0" hangingPunct="1">
        <a:spcBef>
          <a:spcPct val="20000"/>
        </a:spcBef>
        <a:buSzPct val="100000"/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4pPr>
      <a:lvl5pPr marL="1711325" indent="-336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6F3D25"/>
          </a:solidFill>
          <a:effectLst>
            <a:outerShdw blurRad="50800" dist="25400" dir="2700000" algn="tl" rotWithShape="0">
              <a:prstClr val="black">
                <a:alpha val="25000"/>
              </a:prstClr>
            </a:outerShdw>
          </a:effectLst>
          <a:latin typeface="+mn-lt"/>
          <a:ea typeface="+mn-ea"/>
          <a:cs typeface="+mn-cs"/>
        </a:defRPr>
      </a:lvl5pPr>
      <a:lvl6pPr marL="2514055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56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57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58" indent="-228550" algn="l" defTabSz="45710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1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2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03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04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05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06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07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08" algn="l" defTabSz="4571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Section 5.8–Finding the Percent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694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Find the percent by using proportions.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27379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What percent of 320 is 192?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07724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624 is what percent of 650?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6879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1189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Some </a:t>
            </a:r>
            <a:r>
              <a:rPr lang="en-US" sz="2800" dirty="0" err="1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percents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are greater than 100 or </a:t>
            </a:r>
            <a:b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less than 1.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463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45 is what percent of 30?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4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572000" y="2161787"/>
            <a:ext cx="276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1.5 = 150%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1629" y="2161787"/>
            <a:ext cx="3510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45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× 30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60451" y="3022537"/>
            <a:ext cx="74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78111" y="2790187"/>
            <a:ext cx="601065" cy="1002550"/>
            <a:chOff x="722986" y="2703671"/>
            <a:chExt cx="601065" cy="1002550"/>
          </a:xfrm>
        </p:grpSpPr>
        <p:sp>
          <p:nvSpPr>
            <p:cNvPr id="11" name="TextBox 10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30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1061629" y="3805189"/>
            <a:ext cx="3510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1.5 =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1101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/>
      <p:bldP spid="10" grpId="0" build="p" bldLvl="5"/>
      <p:bldP spid="8" grpId="0"/>
      <p:bldP spid="14" grpId="0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What percent of 500 is 4?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5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0149" y="3316844"/>
            <a:ext cx="2427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500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400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7617" y="2377807"/>
            <a:ext cx="749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57617" y="3227324"/>
            <a:ext cx="3510371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0.8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0.8%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32054" y="2145457"/>
            <a:ext cx="1994032" cy="1002550"/>
            <a:chOff x="1232054" y="2225922"/>
            <a:chExt cx="1994032" cy="1002550"/>
          </a:xfrm>
        </p:grpSpPr>
        <p:sp>
          <p:nvSpPr>
            <p:cNvPr id="16" name="TextBox 15"/>
            <p:cNvSpPr txBox="1"/>
            <p:nvPr/>
          </p:nvSpPr>
          <p:spPr>
            <a:xfrm>
              <a:off x="2021364" y="2471060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232054" y="2225922"/>
              <a:ext cx="850392" cy="1002550"/>
              <a:chOff x="722986" y="2703671"/>
              <a:chExt cx="601065" cy="1002550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2373206" y="2225922"/>
              <a:ext cx="852880" cy="1002550"/>
              <a:chOff x="905861" y="2703671"/>
              <a:chExt cx="601065" cy="100255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4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500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5124213" y="2145457"/>
            <a:ext cx="850404" cy="1002550"/>
            <a:chOff x="722986" y="2703671"/>
            <a:chExt cx="601065" cy="1002550"/>
          </a:xfrm>
        </p:grpSpPr>
        <p:sp>
          <p:nvSpPr>
            <p:cNvPr id="26" name="TextBox 25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400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500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794918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31700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build="p" bldLvl="5"/>
      <p:bldP spid="8" grpId="0"/>
      <p:bldP spid="14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Find each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227379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75 is what percent of 50?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07724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What percent of 600 is 3?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59142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06926"/>
            <a:ext cx="8229600" cy="565916"/>
          </a:xfrm>
        </p:spPr>
        <p:txBody>
          <a:bodyPr/>
          <a:lstStyle/>
          <a:p>
            <a:r>
              <a:rPr lang="en-US" sz="3200" dirty="0" smtClean="0"/>
              <a:t>Basic Percent Formula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237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1455722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percent × whole = part</a:t>
            </a:r>
            <a:endParaRPr lang="en-US" sz="32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4934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8504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You can write and solve an equation to find the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191623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Remember to change the number you find from a decimal to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74530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What percent of 3 is 2? Round to the nearest tenth of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98968" y="3157614"/>
            <a:ext cx="276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0.667 = 66.7%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1629" y="2395867"/>
            <a:ext cx="457200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percent × whole = part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×  3  =  2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= 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⅔</a:t>
            </a:r>
            <a:endParaRPr lang="en-US" sz="2800" dirty="0" smtClean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  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≈  0.667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31872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/>
      <p:bldP spid="10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4109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What percent of 6,000 is 915?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2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30302" y="3234175"/>
            <a:ext cx="3171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0.1525 = 15.25%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1629" y="2205677"/>
            <a:ext cx="419068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percent × whole = part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 ×  6,000  =  915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8996" y="3607747"/>
            <a:ext cx="882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644935" y="3375397"/>
            <a:ext cx="1261388" cy="1002550"/>
            <a:chOff x="722986" y="2703671"/>
            <a:chExt cx="601065" cy="1002550"/>
          </a:xfrm>
        </p:grpSpPr>
        <p:sp>
          <p:nvSpPr>
            <p:cNvPr id="11" name="TextBox 10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915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6,000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794919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672658" y="2303116"/>
            <a:ext cx="2926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6,000  915.0000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580338" y="2345224"/>
            <a:ext cx="1821497" cy="411480"/>
            <a:chOff x="4928600" y="825812"/>
            <a:chExt cx="1821497" cy="411480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Arc 15"/>
            <p:cNvSpPr/>
            <p:nvPr/>
          </p:nvSpPr>
          <p:spPr>
            <a:xfrm>
              <a:off x="4928600" y="825812"/>
              <a:ext cx="180975" cy="411480"/>
            </a:xfrm>
            <a:prstGeom prst="arc">
              <a:avLst>
                <a:gd name="adj1" fmla="val 16200000"/>
                <a:gd name="adj2" fmla="val 5433421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5012737" y="825812"/>
              <a:ext cx="173736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7162197" y="1861707"/>
            <a:ext cx="1539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0.1525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05684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4" grpId="0"/>
      <p:bldP spid="10" grpId="0" build="p" bldLvl="5"/>
      <p:bldP spid="8" grpId="0"/>
      <p:bldP spid="14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88587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1.  What percent of 20 is 7?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492041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2.  What percent of 50 is 4?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46658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Skill Check 1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688587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2763" indent="-512763"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3.  What percent of 515 is 66? Round the answer to the nearest tenth of a percent.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2850476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4.  What percent of 950 is 248.9?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717692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971189"/>
            <a:ext cx="731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You can also write and solve a proportion to solve percent problems.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432360" y="2423086"/>
            <a:ext cx="2279281" cy="1002550"/>
            <a:chOff x="1100292" y="2504860"/>
            <a:chExt cx="1614855" cy="1002550"/>
          </a:xfrm>
        </p:grpSpPr>
        <p:sp>
          <p:nvSpPr>
            <p:cNvPr id="8" name="TextBox 7"/>
            <p:cNvSpPr txBox="1"/>
            <p:nvPr/>
          </p:nvSpPr>
          <p:spPr>
            <a:xfrm>
              <a:off x="1655521" y="2749998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100292" y="2504860"/>
              <a:ext cx="601065" cy="1002550"/>
              <a:chOff x="722986" y="2703671"/>
              <a:chExt cx="601065" cy="1002550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1862267" y="2504860"/>
              <a:ext cx="852880" cy="1002550"/>
              <a:chOff x="803605" y="2703671"/>
              <a:chExt cx="601065" cy="100255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803605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part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803605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whole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875527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7985743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5.8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p. 238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1470352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11 is what percent of 20?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25812"/>
            <a:ext cx="7315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6F3D25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Example 3</a:t>
            </a:r>
            <a:endParaRPr lang="en-US" sz="3000" b="1" dirty="0">
              <a:solidFill>
                <a:srgbClr val="6F3D25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6935" y="2281093"/>
            <a:ext cx="2747567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20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100 × 11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20</a:t>
            </a: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1,100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10170" y="3608768"/>
            <a:ext cx="1117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607772" y="3367963"/>
            <a:ext cx="1163926" cy="1002550"/>
            <a:chOff x="722986" y="2703671"/>
            <a:chExt cx="601065" cy="1002550"/>
          </a:xfrm>
        </p:grpSpPr>
        <p:sp>
          <p:nvSpPr>
            <p:cNvPr id="37" name="TextBox 36"/>
            <p:cNvSpPr txBox="1"/>
            <p:nvPr/>
          </p:nvSpPr>
          <p:spPr>
            <a:xfrm>
              <a:off x="722986" y="270367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1,100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2986" y="3183001"/>
              <a:ext cx="6010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20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794919" y="3204946"/>
              <a:ext cx="4572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  <a:effectLst>
              <a:outerShdw blurRad="40000" dist="12700" dir="5400000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1161547" y="2196315"/>
            <a:ext cx="1752690" cy="1002550"/>
            <a:chOff x="5906448" y="2218260"/>
            <a:chExt cx="1752690" cy="1002550"/>
          </a:xfrm>
        </p:grpSpPr>
        <p:sp>
          <p:nvSpPr>
            <p:cNvPr id="42" name="TextBox 41"/>
            <p:cNvSpPr txBox="1"/>
            <p:nvPr/>
          </p:nvSpPr>
          <p:spPr>
            <a:xfrm>
              <a:off x="6688431" y="2463398"/>
              <a:ext cx="42084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2800" dirty="0" smtClean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=</a:t>
              </a:r>
              <a:endParaRPr lang="en-US" sz="2800" dirty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7058073" y="2218260"/>
              <a:ext cx="601065" cy="1002550"/>
              <a:chOff x="722986" y="2703671"/>
              <a:chExt cx="601065" cy="1002550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722986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11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22986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20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794918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Group 43"/>
            <p:cNvGrpSpPr/>
            <p:nvPr/>
          </p:nvGrpSpPr>
          <p:grpSpPr>
            <a:xfrm>
              <a:off x="5906448" y="2218260"/>
              <a:ext cx="852880" cy="1002550"/>
              <a:chOff x="905861" y="2703671"/>
              <a:chExt cx="601065" cy="1002550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905861" y="270367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i="1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p</a:t>
                </a:r>
                <a:endParaRPr lang="en-US" sz="2800" i="1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905861" y="3183001"/>
                <a:ext cx="60106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effectLst>
                      <a:outerShdw blurRad="50800" dist="25400" dir="2700000" algn="tl" rotWithShape="0">
                        <a:prstClr val="black">
                          <a:alpha val="40000"/>
                        </a:prstClr>
                      </a:outerShdw>
                    </a:effectLst>
                  </a:rPr>
                  <a:t>100</a:t>
                </a:r>
                <a:endParaRPr lang="en-US" sz="2800" dirty="0">
                  <a:solidFill>
                    <a:prstClr val="black"/>
                  </a:solidFill>
                  <a:effectLst>
                    <a:outerShdw blurRad="50800" dist="25400" dir="2700000" algn="tl" rotWithShape="0">
                      <a:prstClr val="black">
                        <a:alpha val="40000"/>
                      </a:prstClr>
                    </a:outerShdw>
                  </a:effectLst>
                </a:endParaRPr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>
                <a:off x="977793" y="3204946"/>
                <a:ext cx="457200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  <a:effectLst>
                <a:outerShdw blurRad="40000" dist="12700" dir="5400000" rotWithShape="0">
                  <a:srgbClr val="000000">
                    <a:alpha val="38000"/>
                  </a:srgbClr>
                </a:outerShdw>
              </a:effectLst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1" name="TextBox 60"/>
          <p:cNvSpPr txBox="1"/>
          <p:nvPr/>
        </p:nvSpPr>
        <p:spPr>
          <a:xfrm>
            <a:off x="6393491" y="2281092"/>
            <a:ext cx="2103835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i="1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 = 55</a:t>
            </a: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prstClr val="black"/>
                </a:solidFill>
                <a:effectLst>
                  <a:outerShdw blurRad="50800" dist="25400" dir="2700000" algn="tl" rotWithShape="0">
                    <a:prstClr val="black">
                      <a:alpha val="40000"/>
                    </a:prstClr>
                  </a:outerShdw>
                </a:effectLst>
              </a:rPr>
              <a:t>55%</a:t>
            </a:r>
            <a:endParaRPr lang="en-US" sz="2800" dirty="0">
              <a:solidFill>
                <a:prstClr val="black"/>
              </a:solidFill>
              <a:effectLst>
                <a:outerShdw blurRad="50800" dist="254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1810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 bldLvl="5"/>
      <p:bldP spid="11" grpId="0"/>
      <p:bldP spid="61" grpId="0" build="p" bldLvl="5"/>
    </p:bldLst>
  </p:timing>
</p:sld>
</file>

<file path=ppt/theme/theme1.xml><?xml version="1.0" encoding="utf-8"?>
<a:theme xmlns:a="http://schemas.openxmlformats.org/drawingml/2006/main" name="Fundamentals of Math Green">
  <a:themeElements>
    <a:clrScheme name="Custom 4">
      <a:dk1>
        <a:sysClr val="windowText" lastClr="000000"/>
      </a:dk1>
      <a:lt1>
        <a:sysClr val="window" lastClr="FFFFFF"/>
      </a:lt1>
      <a:dk2>
        <a:srgbClr val="3F5115"/>
      </a:dk2>
      <a:lt2>
        <a:srgbClr val="919822"/>
      </a:lt2>
      <a:accent1>
        <a:srgbClr val="6F3D25"/>
      </a:accent1>
      <a:accent2>
        <a:srgbClr val="CCA020"/>
      </a:accent2>
      <a:accent3>
        <a:srgbClr val="AE351B"/>
      </a:accent3>
      <a:accent4>
        <a:srgbClr val="8C7B70"/>
      </a:accent4>
      <a:accent5>
        <a:srgbClr val="8FB08C"/>
      </a:accent5>
      <a:accent6>
        <a:srgbClr val="D19049"/>
      </a:accent6>
      <a:hlink>
        <a:srgbClr val="A4D663"/>
      </a:hlink>
      <a:folHlink>
        <a:srgbClr val="577D3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7824</TotalTime>
  <Words>396</Words>
  <Application>Microsoft Office PowerPoint</Application>
  <PresentationFormat>On-screen Show (16:9)</PresentationFormat>
  <Paragraphs>109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Cambria</vt:lpstr>
      <vt:lpstr>Fundamentals of Math Green</vt:lpstr>
      <vt:lpstr>Chapter 5</vt:lpstr>
      <vt:lpstr>Basic Percent Formula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Bob Jones Univeristy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Technologies</dc:creator>
  <cp:lastModifiedBy>Matesevac, Ken</cp:lastModifiedBy>
  <cp:revision>234</cp:revision>
  <cp:lastPrinted>2012-11-01T14:37:07Z</cp:lastPrinted>
  <dcterms:created xsi:type="dcterms:W3CDTF">2011-09-15T23:43:01Z</dcterms:created>
  <dcterms:modified xsi:type="dcterms:W3CDTF">2018-04-13T21:03:47Z</dcterms:modified>
</cp:coreProperties>
</file>